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35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4" r:id="rId12"/>
    <p:sldId id="271" r:id="rId13"/>
    <p:sldId id="272" r:id="rId14"/>
    <p:sldId id="273" r:id="rId15"/>
    <p:sldId id="275" r:id="rId16"/>
    <p:sldId id="276" r:id="rId17"/>
    <p:sldId id="279" r:id="rId18"/>
    <p:sldId id="278" r:id="rId19"/>
    <p:sldId id="27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325" r:id="rId37"/>
    <p:sldId id="297" r:id="rId38"/>
    <p:sldId id="298" r:id="rId39"/>
    <p:sldId id="299" r:id="rId40"/>
    <p:sldId id="302" r:id="rId41"/>
    <p:sldId id="345" r:id="rId42"/>
    <p:sldId id="346" r:id="rId43"/>
    <p:sldId id="347" r:id="rId44"/>
    <p:sldId id="348" r:id="rId45"/>
    <p:sldId id="349" r:id="rId46"/>
    <p:sldId id="32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20" r:id="rId55"/>
    <p:sldId id="321" r:id="rId56"/>
    <p:sldId id="323" r:id="rId57"/>
    <p:sldId id="350" r:id="rId58"/>
    <p:sldId id="327" r:id="rId59"/>
    <p:sldId id="326" r:id="rId60"/>
    <p:sldId id="329" r:id="rId61"/>
    <p:sldId id="334" r:id="rId62"/>
    <p:sldId id="333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1"/>
    <p:restoredTop sz="94681"/>
  </p:normalViewPr>
  <p:slideViewPr>
    <p:cSldViewPr snapToGrid="0" snapToObjects="1">
      <p:cViewPr varScale="1">
        <p:scale>
          <a:sx n="107" d="100"/>
          <a:sy n="107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86463-173B-FA4C-81E5-2ED76E41B86D}" type="datetimeFigureOut">
              <a:rPr lang="en-US" smtClean="0"/>
              <a:t>4/12/25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8BDD0-3C57-3C44-8676-FDA1A2574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3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3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8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5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17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79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6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60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58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927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8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30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24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03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75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6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91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67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90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8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12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1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2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4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90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8BDD0-3C57-3C44-8676-FDA1A2574E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2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2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8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4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9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6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03/11/2020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RL minicourse@AAU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03/11/2020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RL minicourse@AAU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4FEA0-0070-F241-9CDC-EAC108C4E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1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4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3349428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Reinforcement Learning</a:t>
            </a:r>
            <a:br>
              <a:rPr lang="en-US" dirty="0"/>
            </a:br>
            <a:br>
              <a:rPr lang="en-US" dirty="0"/>
            </a:br>
            <a:r>
              <a:rPr lang="en-US" sz="4000" dirty="0"/>
              <a:t>A mini course @ HCMUS, Vietnam</a:t>
            </a:r>
            <a:br>
              <a:rPr lang="en-US" sz="4000" dirty="0"/>
            </a:br>
            <a:r>
              <a:rPr lang="en-US" dirty="0"/>
              <a:t> </a:t>
            </a:r>
            <a:r>
              <a:rPr lang="en-US" sz="4000" dirty="0"/>
              <a:t>Lectures 4-6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92427"/>
            <a:ext cx="9144000" cy="1655762"/>
          </a:xfrm>
        </p:spPr>
        <p:txBody>
          <a:bodyPr/>
          <a:lstStyle/>
          <a:p>
            <a:r>
              <a:rPr lang="en-US" dirty="0"/>
              <a:t>Long Tran-Thanh</a:t>
            </a:r>
          </a:p>
          <a:p>
            <a:r>
              <a:rPr lang="en-US" dirty="0" err="1"/>
              <a:t>Long.tran-thanh@warwick.ac.uk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64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Value function approximation with SGD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Problem </a:t>
            </a:r>
            <a:r>
              <a:rPr lang="en-US" sz="2400" dirty="0" err="1"/>
              <a:t>def</a:t>
            </a:r>
            <a:r>
              <a:rPr lang="en-US" sz="2400" dirty="0"/>
              <a:t>: Given policy      and true value function              </a:t>
            </a:r>
            <a:endParaRPr lang="en-US" sz="2400" i="1" dirty="0"/>
          </a:p>
          <a:p>
            <a:endParaRPr lang="en-US" sz="2400" dirty="0"/>
          </a:p>
          <a:p>
            <a:r>
              <a:rPr lang="en-US" sz="2400" dirty="0"/>
              <a:t>Goal: Find parameter vector </a:t>
            </a:r>
            <a:r>
              <a:rPr lang="en-US" sz="2400" b="1" i="1" dirty="0"/>
              <a:t>w</a:t>
            </a:r>
            <a:r>
              <a:rPr lang="en-US" sz="2400" dirty="0"/>
              <a:t> that </a:t>
            </a:r>
            <a:r>
              <a:rPr lang="en-US" sz="2400" dirty="0" err="1"/>
              <a:t>minimises</a:t>
            </a:r>
            <a:r>
              <a:rPr lang="en-US" sz="2400" dirty="0"/>
              <a:t> the following </a:t>
            </a:r>
          </a:p>
          <a:p>
            <a:r>
              <a:rPr lang="en-US" sz="2400" dirty="0"/>
              <a:t>Mean-Squared Error (loss) function: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08" y="543803"/>
            <a:ext cx="398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4" y="1327775"/>
            <a:ext cx="165100" cy="12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78" y="1232699"/>
            <a:ext cx="685800" cy="29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53400" y="5987018"/>
            <a:ext cx="3859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Taken from David Silver’s slides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531" y="2820709"/>
            <a:ext cx="3810000" cy="342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A5B78-71CA-BA44-BE6A-075FEFE6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Value function approximation with SGD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Problem </a:t>
            </a:r>
            <a:r>
              <a:rPr lang="en-US" sz="2400" dirty="0" err="1"/>
              <a:t>def</a:t>
            </a:r>
            <a:r>
              <a:rPr lang="en-US" sz="2400" dirty="0"/>
              <a:t>: Given policy      and true value function              </a:t>
            </a:r>
            <a:endParaRPr lang="en-US" sz="2400" i="1" dirty="0"/>
          </a:p>
          <a:p>
            <a:endParaRPr lang="en-US" sz="2400" dirty="0"/>
          </a:p>
          <a:p>
            <a:r>
              <a:rPr lang="en-US" sz="2400" dirty="0"/>
              <a:t>Goal: Find parameter vector </a:t>
            </a:r>
            <a:r>
              <a:rPr lang="en-US" sz="2400" b="1" i="1" dirty="0"/>
              <a:t>w</a:t>
            </a:r>
            <a:r>
              <a:rPr lang="en-US" sz="2400" dirty="0"/>
              <a:t> that </a:t>
            </a:r>
            <a:r>
              <a:rPr lang="en-US" sz="2400" dirty="0" err="1"/>
              <a:t>minimises</a:t>
            </a:r>
            <a:r>
              <a:rPr lang="en-US" sz="2400" dirty="0"/>
              <a:t> the following </a:t>
            </a:r>
          </a:p>
          <a:p>
            <a:r>
              <a:rPr lang="en-US" sz="2400" dirty="0"/>
              <a:t>Mean-Squared Error (loss) function: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Gradient descent algorithm: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Issue: we cannot have value of all </a:t>
            </a:r>
            <a:r>
              <a:rPr lang="en-US" sz="2400" i="1" dirty="0"/>
              <a:t>s </a:t>
            </a:r>
            <a:r>
              <a:rPr lang="en-US" sz="2400" dirty="0"/>
              <a:t>-&gt; we sample some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08" y="543803"/>
            <a:ext cx="398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4" y="1327775"/>
            <a:ext cx="165100" cy="12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78" y="1232699"/>
            <a:ext cx="685800" cy="29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53400" y="5987018"/>
            <a:ext cx="3859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Taken from David Silver’s slides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531" y="2820709"/>
            <a:ext cx="3810000" cy="342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576" y="4008734"/>
            <a:ext cx="6311900" cy="571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0E331E-43B1-6547-8303-766DCFCC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70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Value function approximation with SGD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Problem </a:t>
            </a:r>
            <a:r>
              <a:rPr lang="en-US" sz="2400" dirty="0" err="1"/>
              <a:t>def</a:t>
            </a:r>
            <a:r>
              <a:rPr lang="en-US" sz="2400" dirty="0"/>
              <a:t>: Given policy      and true value function              </a:t>
            </a:r>
            <a:endParaRPr lang="en-US" sz="2400" i="1" dirty="0"/>
          </a:p>
          <a:p>
            <a:endParaRPr lang="en-US" sz="2400" dirty="0"/>
          </a:p>
          <a:p>
            <a:r>
              <a:rPr lang="en-US" sz="2400" dirty="0"/>
              <a:t>Goal: Find parameter vector </a:t>
            </a:r>
            <a:r>
              <a:rPr lang="en-US" sz="2400" b="1" i="1" dirty="0"/>
              <a:t>w</a:t>
            </a:r>
            <a:r>
              <a:rPr lang="en-US" sz="2400" dirty="0"/>
              <a:t> that </a:t>
            </a:r>
            <a:r>
              <a:rPr lang="en-US" sz="2400" dirty="0" err="1"/>
              <a:t>minimises</a:t>
            </a:r>
            <a:r>
              <a:rPr lang="en-US" sz="2400" dirty="0"/>
              <a:t> the following </a:t>
            </a:r>
          </a:p>
          <a:p>
            <a:r>
              <a:rPr lang="en-US" sz="2400" dirty="0"/>
              <a:t>Mean-Squared Error (loss) function: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Gradient descent algorithm: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Issue: we cannot have value of all </a:t>
            </a:r>
            <a:r>
              <a:rPr lang="en-US" sz="2400" i="1" dirty="0"/>
              <a:t>s </a:t>
            </a:r>
            <a:r>
              <a:rPr lang="en-US" sz="2400" dirty="0"/>
              <a:t>-&gt; we sample some </a:t>
            </a:r>
            <a:r>
              <a:rPr lang="en-US" sz="2400" i="1" dirty="0"/>
              <a:t>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Stochastic gradient descent (SGD):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08" y="543803"/>
            <a:ext cx="398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324" y="1327775"/>
            <a:ext cx="165100" cy="12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378" y="1232699"/>
            <a:ext cx="685800" cy="292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153400" y="5987018"/>
            <a:ext cx="3859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Taken from David Silver’s slides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4531" y="2770605"/>
            <a:ext cx="38100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43" y="3913818"/>
            <a:ext cx="67818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43" y="5827613"/>
            <a:ext cx="4406900" cy="29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851F66-6CED-DF48-AA41-5D4CB52A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Feature vector of each state </a:t>
            </a:r>
            <a:r>
              <a:rPr lang="en-US" sz="2400" i="1" dirty="0"/>
              <a:t>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Linear function </a:t>
            </a:r>
            <a:r>
              <a:rPr lang="en-US" sz="2400" dirty="0" err="1"/>
              <a:t>approximator</a:t>
            </a:r>
            <a:r>
              <a:rPr lang="en-US" sz="2400" dirty="0"/>
              <a:t>: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15" y="793164"/>
            <a:ext cx="19558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98" y="2267806"/>
            <a:ext cx="2146300" cy="33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34CBDD-4685-0945-B530-11E2DF43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Feature vector of each state </a:t>
            </a:r>
            <a:r>
              <a:rPr lang="en-US" sz="2400" i="1" dirty="0"/>
              <a:t>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Linear function </a:t>
            </a:r>
            <a:r>
              <a:rPr lang="en-US" sz="2400" dirty="0" err="1"/>
              <a:t>approximator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r>
              <a:rPr lang="en-US" sz="2400" dirty="0"/>
              <a:t>Loss function: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Quadratic in </a:t>
            </a:r>
            <a:r>
              <a:rPr lang="en-US" sz="2400" b="1" dirty="0"/>
              <a:t>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Stochastic gradient descent will converge to the global minimum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SGD’s update rule becomes very simple: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15" y="793164"/>
            <a:ext cx="19558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98" y="2267806"/>
            <a:ext cx="2146300" cy="33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648" y="2996892"/>
            <a:ext cx="37338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019" y="4752709"/>
            <a:ext cx="3848100" cy="3556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038600" y="5108309"/>
            <a:ext cx="307932" cy="62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649238" y="5108309"/>
            <a:ext cx="145293" cy="57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189940" y="5151053"/>
            <a:ext cx="563671" cy="615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90754" y="5770635"/>
            <a:ext cx="981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step size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6548" y="5766771"/>
            <a:ext cx="167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prediction error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31119" y="5774498"/>
            <a:ext cx="151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feature vector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001603-4D61-3941-B064-FBDADEA3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2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an ideal world:</a:t>
            </a:r>
          </a:p>
          <a:p>
            <a:r>
              <a:rPr lang="en-US" sz="2400" dirty="0"/>
              <a:t>Loss function: </a:t>
            </a:r>
          </a:p>
          <a:p>
            <a:r>
              <a:rPr lang="en-US" sz="2400" dirty="0"/>
              <a:t>SGD’s update rule 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91" y="1544660"/>
            <a:ext cx="37338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53" y="1922454"/>
            <a:ext cx="3848100" cy="355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5E1B0-A343-EB4E-894C-F294B35E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an ideal world:</a:t>
            </a:r>
          </a:p>
          <a:p>
            <a:r>
              <a:rPr lang="en-US" sz="2400" dirty="0"/>
              <a:t>Loss function: </a:t>
            </a:r>
          </a:p>
          <a:p>
            <a:r>
              <a:rPr lang="en-US" sz="2400" dirty="0"/>
              <a:t>SGD’s update rule:</a:t>
            </a:r>
          </a:p>
          <a:p>
            <a:endParaRPr lang="en-US" sz="2400" dirty="0"/>
          </a:p>
          <a:p>
            <a:r>
              <a:rPr lang="en-US" sz="2400" dirty="0"/>
              <a:t>In real life, we don’t know</a:t>
            </a:r>
          </a:p>
          <a:p>
            <a:endParaRPr lang="en-US" sz="2400" dirty="0"/>
          </a:p>
          <a:p>
            <a:r>
              <a:rPr lang="en-US" sz="2400" dirty="0"/>
              <a:t>Idea: use model-free approaches (MC, TD) to evaluate</a:t>
            </a:r>
          </a:p>
          <a:p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91" y="1544660"/>
            <a:ext cx="37338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53" y="1922454"/>
            <a:ext cx="3848100" cy="35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113" y="2694885"/>
            <a:ext cx="6858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99" y="3419910"/>
            <a:ext cx="685800" cy="29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98198B-C223-F149-A01C-A437318E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6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an ideal world:</a:t>
            </a:r>
          </a:p>
          <a:p>
            <a:r>
              <a:rPr lang="en-US" sz="2400" dirty="0"/>
              <a:t>Loss function: </a:t>
            </a:r>
          </a:p>
          <a:p>
            <a:r>
              <a:rPr lang="en-US" sz="2400" dirty="0"/>
              <a:t>SGD’s update rule:</a:t>
            </a:r>
          </a:p>
          <a:p>
            <a:endParaRPr lang="en-US" sz="2400" dirty="0"/>
          </a:p>
          <a:p>
            <a:r>
              <a:rPr lang="en-US" sz="2400" dirty="0"/>
              <a:t>In real life, we don’t know</a:t>
            </a:r>
          </a:p>
          <a:p>
            <a:endParaRPr lang="en-US" sz="2400" dirty="0"/>
          </a:p>
          <a:p>
            <a:r>
              <a:rPr lang="en-US" sz="2400" dirty="0"/>
              <a:t>Idea: use model-free approaches (MC, TD) to evaluate</a:t>
            </a:r>
          </a:p>
          <a:p>
            <a:endParaRPr lang="en-US" sz="2400" dirty="0"/>
          </a:p>
          <a:p>
            <a:r>
              <a:rPr lang="en-US" sz="2400" dirty="0"/>
              <a:t>Implementation: in the formulae above, replace             with:</a:t>
            </a:r>
          </a:p>
          <a:p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Total return        in case of MC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TD target in case of TD(0) or TD(lambda)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91" y="1544660"/>
            <a:ext cx="3733800" cy="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353" y="1922454"/>
            <a:ext cx="3848100" cy="355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113" y="2694885"/>
            <a:ext cx="6858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599" y="3419910"/>
            <a:ext cx="6858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169" y="4141032"/>
            <a:ext cx="6858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093" y="4912388"/>
            <a:ext cx="342900" cy="279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0523C-A6F1-FE48-B1BD-10AF1C87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Linear state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MC method: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TD(0) learning: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TD(lambda):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/>
              <a:t>Forward-view:</a:t>
            </a:r>
          </a:p>
          <a:p>
            <a:pPr marL="1257300" lvl="2" indent="-342900">
              <a:buFont typeface="Arial" charset="0"/>
              <a:buChar char="•"/>
            </a:pPr>
            <a:endParaRPr lang="en-US" sz="2400" dirty="0"/>
          </a:p>
          <a:p>
            <a:pPr marL="1257300" lvl="2" indent="-342900">
              <a:buFont typeface="Arial" charset="0"/>
              <a:buChar char="•"/>
            </a:pPr>
            <a:r>
              <a:rPr lang="en-US" sz="2400" dirty="0"/>
              <a:t>Backward-view: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20" y="1150360"/>
            <a:ext cx="3683000" cy="355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548" y="1888357"/>
            <a:ext cx="5346700" cy="749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20" y="3350582"/>
            <a:ext cx="3683000" cy="355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981" y="4107566"/>
            <a:ext cx="3975100" cy="33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568" y="4606351"/>
            <a:ext cx="2679700" cy="685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C4A60-D498-9C41-B554-BE5A249AD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5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State-action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far we focused on approximating the value function of a given policy</a:t>
            </a:r>
          </a:p>
          <a:p>
            <a:endParaRPr lang="en-US" sz="2400" dirty="0"/>
          </a:p>
          <a:p>
            <a:r>
              <a:rPr lang="en-US" sz="2400" dirty="0"/>
              <a:t>Now let’s investigate how to find the optimal policy under the function approximation framework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98" y="1327775"/>
            <a:ext cx="165100" cy="127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04789-3620-7C42-9FF6-065FAFF4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5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2334820"/>
          </a:xfrm>
        </p:spPr>
        <p:txBody>
          <a:bodyPr>
            <a:normAutofit/>
          </a:bodyPr>
          <a:lstStyle/>
          <a:p>
            <a:r>
              <a:rPr lang="en-US" dirty="0"/>
              <a:t>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2155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State-action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far we focused on approximating the value function of a given policy</a:t>
            </a:r>
          </a:p>
          <a:p>
            <a:endParaRPr lang="en-US" sz="2400" dirty="0"/>
          </a:p>
          <a:p>
            <a:r>
              <a:rPr lang="en-US" sz="2400" dirty="0"/>
              <a:t>Now let’s investigate how to find the optimal policy under the function approximation framework</a:t>
            </a:r>
          </a:p>
          <a:p>
            <a:endParaRPr lang="en-US" sz="2400" dirty="0"/>
          </a:p>
          <a:p>
            <a:r>
              <a:rPr lang="en-US" sz="2400" dirty="0"/>
              <a:t>Recall that if we want to learn the optimal policy, we need to evaluate the value function of state-action pairs -&gt; we need to approximate this function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98" y="1327775"/>
            <a:ext cx="165100" cy="127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87" y="3971882"/>
            <a:ext cx="24511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744701-14B4-C74C-808A-67D98B055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1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17800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State-action value function approximation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far we focused on approximating the value function of a given policy</a:t>
            </a:r>
          </a:p>
          <a:p>
            <a:endParaRPr lang="en-US" sz="2400" dirty="0"/>
          </a:p>
          <a:p>
            <a:r>
              <a:rPr lang="en-US" sz="2400" dirty="0"/>
              <a:t>Now let’s investigate how to find the optimal policy under the function approximation framework</a:t>
            </a:r>
          </a:p>
          <a:p>
            <a:endParaRPr lang="en-US" sz="2400" dirty="0"/>
          </a:p>
          <a:p>
            <a:r>
              <a:rPr lang="en-US" sz="2400" dirty="0"/>
              <a:t>Recall that if we want to learn the optimal policy, we need to evaluate the value function of state-action pairs -&gt; we need to approximate this function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to do it?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SGD to </a:t>
            </a:r>
            <a:r>
              <a:rPr lang="en-US" sz="2400" dirty="0" err="1"/>
              <a:t>optimise</a:t>
            </a:r>
            <a:r>
              <a:rPr lang="en-US" sz="2400" dirty="0"/>
              <a:t> </a:t>
            </a:r>
            <a:r>
              <a:rPr lang="en-US" sz="2400" b="1" dirty="0"/>
              <a:t>w </a:t>
            </a:r>
            <a:r>
              <a:rPr lang="en-US" sz="2400" dirty="0"/>
              <a:t>to </a:t>
            </a:r>
            <a:r>
              <a:rPr lang="en-US" sz="2400" dirty="0" err="1"/>
              <a:t>minimse</a:t>
            </a:r>
            <a:r>
              <a:rPr lang="en-US" sz="2400" dirty="0"/>
              <a:t> the MSE loss function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Combine this with model-free approaches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98" y="1327775"/>
            <a:ext cx="165100" cy="127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287" y="3971882"/>
            <a:ext cx="24511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7DCF6-A7D3-D644-85CC-78D4049C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Linear state-action </a:t>
            </a:r>
            <a:r>
              <a:rPr lang="en-US" sz="3600" dirty="0"/>
              <a:t>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 go straight to the linear function approximation case: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Linear state-action value function: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Stochastic gradient descent update (if we know the true q value):</a:t>
            </a:r>
          </a:p>
          <a:p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61211"/>
            <a:ext cx="25019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46" y="3367322"/>
            <a:ext cx="26670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146" y="5214874"/>
            <a:ext cx="4648200" cy="355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EE568-4678-2E43-9F27-C596AD1D7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Linear state-action </a:t>
            </a:r>
            <a:r>
              <a:rPr lang="en-US" sz="3600" dirty="0"/>
              <a:t>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case we don’t know the true Q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the model-free approaches to estimate these Q values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5A87DB-C158-D24B-A07A-F534572BA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82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Linear state-action </a:t>
            </a:r>
            <a:r>
              <a:rPr lang="en-US" sz="3600" dirty="0"/>
              <a:t>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case we don’t know the true Q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the model-free approaches to estimate these Q values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MC-based: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98" y="2253552"/>
            <a:ext cx="4432300" cy="355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6FCF6B-35D1-3046-9D64-BD374888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89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Linear state-action </a:t>
            </a:r>
            <a:r>
              <a:rPr lang="en-US" sz="3600" dirty="0"/>
              <a:t>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case we don’t know the true Q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the model-free approaches to estimate these Q values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MC-based:</a:t>
            </a:r>
          </a:p>
          <a:p>
            <a:endParaRPr lang="en-US" sz="2400" dirty="0"/>
          </a:p>
          <a:p>
            <a:r>
              <a:rPr lang="en-US" sz="2400" dirty="0"/>
              <a:t>TD-based (SARSA, Q-learning):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TD(0): 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94" y="2267638"/>
            <a:ext cx="44323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02" y="3723033"/>
            <a:ext cx="6731000" cy="355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8B664-92F4-CE40-BF97-B9DFEFE97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53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Linear state-action </a:t>
            </a:r>
            <a:r>
              <a:rPr lang="en-US" sz="3600" dirty="0"/>
              <a:t>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case we don’t know the true Q values: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the model-free approaches to estimate these Q values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MC-based:</a:t>
            </a:r>
          </a:p>
          <a:p>
            <a:endParaRPr lang="en-US" sz="2400" dirty="0"/>
          </a:p>
          <a:p>
            <a:r>
              <a:rPr lang="en-US" sz="2400" dirty="0"/>
              <a:t>TD-based (SARSA, Q-learning):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TD(0):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Forward-view TD(lambda): 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Backward-view TD(lambda): 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94" y="2267638"/>
            <a:ext cx="443230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02" y="3723033"/>
            <a:ext cx="6731000" cy="35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4489869"/>
            <a:ext cx="44196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444" y="5178572"/>
            <a:ext cx="5232400" cy="1143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7CBAB-6E61-2449-86B5-06493644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2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Non-linear 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Linear function approximation: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 model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Nice theoretical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Efficient provably converging solutions (SGD)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B58077-BA8F-2E4C-B8A9-0503BF93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1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Non-linear 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Linear function approximation: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 model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Nice theoretical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Efficient provably converging solutions (SGD)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But: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Model misspecification (most applications are non-linear)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Can we do better with non-linear function approximation? How?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6C10-5F70-464F-9DDD-FDE51F36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6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178009"/>
            <a:ext cx="1186532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Non-linear value function approximation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22085" y="1115303"/>
            <a:ext cx="11344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Linear function approximation: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Simple model space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Nice theoretical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Efficient provably converging solutions (SGD)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But: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Model misspecification (most applications are non-linear)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Can we do better with non-linear function approximation? How?</a:t>
            </a:r>
          </a:p>
          <a:p>
            <a:endParaRPr lang="en-US" sz="2400" dirty="0"/>
          </a:p>
          <a:p>
            <a:r>
              <a:rPr lang="en-US" sz="2400" dirty="0"/>
              <a:t>Idea: use deep neural nets to approximate the value functions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D7C7D5-FD52-E54A-B298-33A29DEC3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8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From tabular to large-scale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 far: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200" dirty="0"/>
              <a:t>W</a:t>
            </a:r>
            <a:r>
              <a:rPr lang="en-GB" sz="2200" dirty="0"/>
              <a:t>e have access to/can observe every single V(s) and Q(</a:t>
            </a:r>
            <a:r>
              <a:rPr lang="en-GB" sz="2200" dirty="0" err="1"/>
              <a:t>s,a</a:t>
            </a:r>
            <a:r>
              <a:rPr lang="en-GB" sz="2200" dirty="0"/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This is called tabular RL (we can store these values in, e.g., lookup tables)</a:t>
            </a:r>
          </a:p>
          <a:p>
            <a:pPr marL="800100" lvl="1" indent="-342900">
              <a:buFont typeface="Arial" charset="0"/>
              <a:buChar char="•"/>
            </a:pPr>
            <a:endParaRPr lang="en-GB" sz="2200" dirty="0"/>
          </a:p>
          <a:p>
            <a:r>
              <a:rPr lang="en-GB" sz="2200" dirty="0"/>
              <a:t>Large-scale RL: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State/action space is very large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Backgammon: 10^20 states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Computer Go: 10^170 states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Helicopter flying: continuous state space</a:t>
            </a:r>
          </a:p>
          <a:p>
            <a:pPr marL="800100" lvl="1" indent="-342900">
              <a:buFont typeface="Arial" charset="0"/>
              <a:buChar char="•"/>
            </a:pPr>
            <a:endParaRPr lang="en-GB" sz="2200" dirty="0"/>
          </a:p>
          <a:p>
            <a:r>
              <a:rPr lang="en-GB" sz="2200" dirty="0"/>
              <a:t>Issues of naïve application of tabular RL to large-scale RL: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Lack of memory storage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GB" sz="2200" dirty="0"/>
              <a:t>Cannot visit every state (or state-action pair)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48021-5EED-9F48-8059-7C199369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6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2334820"/>
          </a:xfrm>
        </p:spPr>
        <p:txBody>
          <a:bodyPr>
            <a:normAutofit/>
          </a:bodyPr>
          <a:lstStyle/>
          <a:p>
            <a:r>
              <a:rPr lang="en-US" dirty="0"/>
              <a:t>Deep Neural Nets</a:t>
            </a:r>
          </a:p>
        </p:txBody>
      </p:sp>
    </p:spTree>
    <p:extLst>
      <p:ext uri="{BB962C8B-B14F-4D97-AF65-F5344CB8AC3E}">
        <p14:creationId xmlns:p14="http://schemas.microsoft.com/office/powerpoint/2010/main" val="79915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9916" y="44676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Biological Neurons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38" y="879847"/>
            <a:ext cx="8947481" cy="54765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2F167-CE43-2546-ABB9-DC2B0942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84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0226" y="-150959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Inspiration from the brain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015" y="522990"/>
            <a:ext cx="1216075" cy="1675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735" y="522988"/>
            <a:ext cx="1310313" cy="1675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26" y="827207"/>
            <a:ext cx="88264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Warren McCulloch and Walter Pitts (1943) "A Logical Calculus of the Ideas Immanent in Nervous Activity".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638" y="4207083"/>
            <a:ext cx="844604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Contains key properties of </a:t>
            </a:r>
            <a:r>
              <a:rPr lang="en-US" sz="2200" b="1" dirty="0">
                <a:solidFill>
                  <a:srgbClr val="FF0000"/>
                </a:solidFill>
              </a:rPr>
              <a:t>real</a:t>
            </a:r>
            <a:r>
              <a:rPr lang="en-US" sz="2200" b="1" dirty="0"/>
              <a:t> </a:t>
            </a:r>
            <a:r>
              <a:rPr lang="en-US" sz="2200" dirty="0"/>
              <a:t>neurons: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Synaptic weights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Cumulative affect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Threshold for activation "all or nothing” </a:t>
            </a:r>
          </a:p>
          <a:p>
            <a:r>
              <a:rPr lang="en-US" sz="2200" dirty="0"/>
              <a:t>      (neuron fires an output signal if the sum of inputs is above threshold) </a:t>
            </a:r>
          </a:p>
        </p:txBody>
      </p:sp>
      <p:sp>
        <p:nvSpPr>
          <p:cNvPr id="7" name="Oval 6"/>
          <p:cNvSpPr/>
          <p:nvPr/>
        </p:nvSpPr>
        <p:spPr>
          <a:xfrm>
            <a:off x="3452245" y="2198470"/>
            <a:ext cx="2022420" cy="1191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2198" y="1853510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06767" y="2570387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06767" y="3272409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X3</a:t>
            </a:r>
          </a:p>
        </p:txBody>
      </p:sp>
      <p:cxnSp>
        <p:nvCxnSpPr>
          <p:cNvPr id="10" name="Straight Arrow Connector 9"/>
          <p:cNvCxnSpPr>
            <a:stCxn id="8" idx="3"/>
            <a:endCxn id="7" idx="1"/>
          </p:cNvCxnSpPr>
          <p:nvPr/>
        </p:nvCxnSpPr>
        <p:spPr>
          <a:xfrm>
            <a:off x="2372528" y="2073029"/>
            <a:ext cx="1375894" cy="299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3"/>
            <a:endCxn id="7" idx="2"/>
          </p:cNvCxnSpPr>
          <p:nvPr/>
        </p:nvCxnSpPr>
        <p:spPr>
          <a:xfrm>
            <a:off x="2377097" y="2789906"/>
            <a:ext cx="1075148" cy="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" idx="3"/>
            <a:endCxn id="7" idx="3"/>
          </p:cNvCxnSpPr>
          <p:nvPr/>
        </p:nvCxnSpPr>
        <p:spPr>
          <a:xfrm flipV="1">
            <a:off x="2377098" y="3215626"/>
            <a:ext cx="1371325" cy="276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930352" y="2581667"/>
            <a:ext cx="1368334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Y: Output</a:t>
            </a:r>
          </a:p>
        </p:txBody>
      </p:sp>
      <p:cxnSp>
        <p:nvCxnSpPr>
          <p:cNvPr id="18" name="Straight Arrow Connector 17"/>
          <p:cNvCxnSpPr>
            <a:stCxn id="7" idx="6"/>
            <a:endCxn id="23" idx="1"/>
          </p:cNvCxnSpPr>
          <p:nvPr/>
        </p:nvCxnSpPr>
        <p:spPr>
          <a:xfrm>
            <a:off x="5474666" y="2794306"/>
            <a:ext cx="1455687" cy="6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0EF8F-CCD3-EF40-8300-39B96DF4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5" grpId="0" animBg="1"/>
      <p:bldP spid="16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8001" y="904150"/>
            <a:ext cx="593186" cy="412002"/>
          </a:xfrm>
        </p:spPr>
        <p:txBody>
          <a:bodyPr>
            <a:normAutofit/>
          </a:bodyPr>
          <a:lstStyle/>
          <a:p>
            <a:r>
              <a:rPr lang="en-US" sz="2200" dirty="0"/>
              <a:t>w1</a:t>
            </a:r>
          </a:p>
        </p:txBody>
      </p:sp>
      <p:sp>
        <p:nvSpPr>
          <p:cNvPr id="7" name="Oval 6"/>
          <p:cNvSpPr/>
          <p:nvPr/>
        </p:nvSpPr>
        <p:spPr>
          <a:xfrm>
            <a:off x="2491353" y="1316153"/>
            <a:ext cx="2022420" cy="1191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41306" y="971193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5875" y="1688070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45875" y="2390092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X3</a:t>
            </a:r>
          </a:p>
        </p:txBody>
      </p:sp>
      <p:cxnSp>
        <p:nvCxnSpPr>
          <p:cNvPr id="10" name="Straight Arrow Connector 9"/>
          <p:cNvCxnSpPr>
            <a:stCxn id="8" idx="3"/>
            <a:endCxn id="7" idx="1"/>
          </p:cNvCxnSpPr>
          <p:nvPr/>
        </p:nvCxnSpPr>
        <p:spPr>
          <a:xfrm>
            <a:off x="1411636" y="1190712"/>
            <a:ext cx="1375894" cy="299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3"/>
            <a:endCxn id="7" idx="2"/>
          </p:cNvCxnSpPr>
          <p:nvPr/>
        </p:nvCxnSpPr>
        <p:spPr>
          <a:xfrm>
            <a:off x="1416205" y="1907589"/>
            <a:ext cx="1075148" cy="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" idx="3"/>
            <a:endCxn id="7" idx="3"/>
          </p:cNvCxnSpPr>
          <p:nvPr/>
        </p:nvCxnSpPr>
        <p:spPr>
          <a:xfrm flipV="1">
            <a:off x="1416206" y="2333309"/>
            <a:ext cx="1371325" cy="276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969460" y="1699350"/>
            <a:ext cx="1368334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Y: Output</a:t>
            </a:r>
          </a:p>
        </p:txBody>
      </p:sp>
      <p:cxnSp>
        <p:nvCxnSpPr>
          <p:cNvPr id="18" name="Straight Arrow Connector 17"/>
          <p:cNvCxnSpPr>
            <a:stCxn id="7" idx="6"/>
            <a:endCxn id="23" idx="1"/>
          </p:cNvCxnSpPr>
          <p:nvPr/>
        </p:nvCxnSpPr>
        <p:spPr>
          <a:xfrm>
            <a:off x="4513774" y="1911989"/>
            <a:ext cx="1455687" cy="6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1603808" y="1491187"/>
            <a:ext cx="593186" cy="412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w2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756208" y="2507825"/>
            <a:ext cx="593186" cy="412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w3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15463" y="-73261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The perceptron model (Rosenblatt, 1957)</a:t>
            </a:r>
          </a:p>
        </p:txBody>
      </p:sp>
      <p:sp>
        <p:nvSpPr>
          <p:cNvPr id="9" name="Rectangle 8"/>
          <p:cNvSpPr/>
          <p:nvPr/>
        </p:nvSpPr>
        <p:spPr>
          <a:xfrm>
            <a:off x="589081" y="5349783"/>
            <a:ext cx="5396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Threshold for activation "all or nothing”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9081" y="4778088"/>
            <a:ext cx="5396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Cumulative affect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3403" y="4169067"/>
            <a:ext cx="5396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Synaptic weights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2" y="3241824"/>
            <a:ext cx="1128197" cy="709672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160" y="3155544"/>
            <a:ext cx="1849285" cy="82731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2192788" y="3472411"/>
            <a:ext cx="919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50" y="3028490"/>
            <a:ext cx="3752395" cy="94025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94952" y="5925463"/>
            <a:ext cx="539605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Self-training the weights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73403" y="5925463"/>
            <a:ext cx="3574755" cy="430887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100D2-2683-2245-862A-FC804EF2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19" grpId="0"/>
      <p:bldP spid="9" grpId="0"/>
      <p:bldP spid="21" grpId="0"/>
      <p:bldP spid="22" grpId="0"/>
      <p:bldP spid="30" grpId="0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6183" y="77904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/>
              <a:t>Perceptron as linear separator/</a:t>
            </a:r>
            <a:r>
              <a:rPr lang="en-GB" sz="3600" dirty="0" err="1"/>
              <a:t>regressor</a:t>
            </a:r>
            <a:endParaRPr lang="en-US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200806" y="1722661"/>
            <a:ext cx="593186" cy="412002"/>
          </a:xfrm>
        </p:spPr>
        <p:txBody>
          <a:bodyPr>
            <a:normAutofit/>
          </a:bodyPr>
          <a:lstStyle/>
          <a:p>
            <a:r>
              <a:rPr lang="en-US" sz="2200" dirty="0"/>
              <a:t>w1</a:t>
            </a:r>
          </a:p>
        </p:txBody>
      </p:sp>
      <p:sp>
        <p:nvSpPr>
          <p:cNvPr id="6" name="Oval 5"/>
          <p:cNvSpPr/>
          <p:nvPr/>
        </p:nvSpPr>
        <p:spPr>
          <a:xfrm>
            <a:off x="3944158" y="2134664"/>
            <a:ext cx="2022420" cy="11916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neuron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4111" y="1789704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9" name="Rectangle 8"/>
          <p:cNvSpPr/>
          <p:nvPr/>
        </p:nvSpPr>
        <p:spPr>
          <a:xfrm>
            <a:off x="2398680" y="2506581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98680" y="3208603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X3</a:t>
            </a:r>
          </a:p>
        </p:txBody>
      </p:sp>
      <p:cxnSp>
        <p:nvCxnSpPr>
          <p:cNvPr id="11" name="Straight Arrow Connector 10"/>
          <p:cNvCxnSpPr>
            <a:stCxn id="7" idx="3"/>
            <a:endCxn id="6" idx="1"/>
          </p:cNvCxnSpPr>
          <p:nvPr/>
        </p:nvCxnSpPr>
        <p:spPr>
          <a:xfrm>
            <a:off x="2864441" y="2009223"/>
            <a:ext cx="1375894" cy="299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6" idx="2"/>
          </p:cNvCxnSpPr>
          <p:nvPr/>
        </p:nvCxnSpPr>
        <p:spPr>
          <a:xfrm>
            <a:off x="2869010" y="2726100"/>
            <a:ext cx="1075148" cy="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3"/>
            <a:endCxn id="6" idx="3"/>
          </p:cNvCxnSpPr>
          <p:nvPr/>
        </p:nvCxnSpPr>
        <p:spPr>
          <a:xfrm flipV="1">
            <a:off x="2869011" y="3151820"/>
            <a:ext cx="1371325" cy="2763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22265" y="2517861"/>
            <a:ext cx="1368334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Y: Output</a:t>
            </a:r>
          </a:p>
        </p:txBody>
      </p:sp>
      <p:cxnSp>
        <p:nvCxnSpPr>
          <p:cNvPr id="16" name="Straight Arrow Connector 15"/>
          <p:cNvCxnSpPr>
            <a:stCxn id="6" idx="6"/>
            <a:endCxn id="15" idx="1"/>
          </p:cNvCxnSpPr>
          <p:nvPr/>
        </p:nvCxnSpPr>
        <p:spPr>
          <a:xfrm>
            <a:off x="5966579" y="2730500"/>
            <a:ext cx="1455687" cy="6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3056613" y="2309698"/>
            <a:ext cx="593186" cy="412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w2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209013" y="3326336"/>
            <a:ext cx="593186" cy="412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w3</a:t>
            </a: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50" y="4012984"/>
            <a:ext cx="1849285" cy="82731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944159" y="4329851"/>
            <a:ext cx="919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147" y="4079764"/>
            <a:ext cx="1930041" cy="8093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714446" y="4962106"/>
            <a:ext cx="8508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f</a:t>
            </a:r>
            <a:r>
              <a:rPr lang="en-US" sz="2200" dirty="0"/>
              <a:t>: activation function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321740" y="3705779"/>
            <a:ext cx="3181930" cy="208441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FDBF2F-A373-054B-8816-8164E522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0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7598" y="-265251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Types of activation functions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9659"/>
            <a:ext cx="7539342" cy="49395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C55B85-E6CB-F34D-9DE7-613779EB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2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5" y="1331154"/>
            <a:ext cx="2996469" cy="190088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29031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Types of activation functions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6503"/>
            <a:ext cx="2925383" cy="19265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414" y="1861109"/>
            <a:ext cx="3168371" cy="2069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31" y="6116980"/>
            <a:ext cx="2708495" cy="2584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6414" y="4217227"/>
            <a:ext cx="3367809" cy="7864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88953" y="1295682"/>
            <a:ext cx="4043292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200"/>
              <a:t>ELU </a:t>
            </a:r>
            <a:r>
              <a:rPr lang="en-US" sz="2200" dirty="0"/>
              <a:t>(exponential linear </a:t>
            </a:r>
            <a:r>
              <a:rPr lang="en-US" sz="2200"/>
              <a:t>unit) </a:t>
            </a:r>
            <a:endParaRPr lang="en-US" sz="2200" dirty="0"/>
          </a:p>
        </p:txBody>
      </p:sp>
      <p:sp>
        <p:nvSpPr>
          <p:cNvPr id="14" name="Rectangle 13"/>
          <p:cNvSpPr/>
          <p:nvPr/>
        </p:nvSpPr>
        <p:spPr>
          <a:xfrm>
            <a:off x="898696" y="889064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charset="0"/>
              </a:rPr>
              <a:t>ReLU</a:t>
            </a:r>
            <a:r>
              <a:rPr lang="en-US" dirty="0">
                <a:solidFill>
                  <a:srgbClr val="222222"/>
                </a:solidFill>
                <a:latin typeface="arial" charset="0"/>
              </a:rPr>
              <a:t> (rectified linear unit)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82677" y="3574607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charset="0"/>
              </a:rPr>
              <a:t>Leaky </a:t>
            </a:r>
            <a:r>
              <a:rPr lang="en-US" dirty="0" err="1">
                <a:solidFill>
                  <a:srgbClr val="222222"/>
                </a:solidFill>
                <a:latin typeface="arial" charset="0"/>
              </a:rPr>
              <a:t>ReLU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78315B-216E-CD45-991D-7BC418564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0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107261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Multi-layered neural networks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301" y="876112"/>
            <a:ext cx="83032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How can we achieve non-linear separators with the perceptron model?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452" y="1516917"/>
            <a:ext cx="48516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Possible solution: multi-layer neural nets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59431" y="2157312"/>
            <a:ext cx="11515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Instead of having inputs feeding directly into output neurons, let’s add some intervening "hidden" neurons in between? The brain is certainly like that.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039" y="3443680"/>
            <a:ext cx="112991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Intuition: If we think of single neuron as dividing a space into low vs high output with a single line...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630" y="4430641"/>
            <a:ext cx="92086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… then multiple neurons = multiple dividing lines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2014" y="5315648"/>
            <a:ext cx="114124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/>
              <a:t>Non-linear separation can be approximated by a set of linear 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246DA-AA78-8540-A909-364A1CB5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167" y="-223536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Multi-layered neural networks (cont’d)</a:t>
            </a:r>
          </a:p>
        </p:txBody>
      </p:sp>
      <p:sp>
        <p:nvSpPr>
          <p:cNvPr id="5" name="Oval 4"/>
          <p:cNvSpPr/>
          <p:nvPr/>
        </p:nvSpPr>
        <p:spPr>
          <a:xfrm>
            <a:off x="4098481" y="1166616"/>
            <a:ext cx="1322625" cy="1079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96033" y="959149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X1</a:t>
            </a:r>
          </a:p>
        </p:txBody>
      </p:sp>
      <p:sp>
        <p:nvSpPr>
          <p:cNvPr id="7" name="Rectangle 6"/>
          <p:cNvSpPr/>
          <p:nvPr/>
        </p:nvSpPr>
        <p:spPr>
          <a:xfrm>
            <a:off x="2400602" y="2133171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X2</a:t>
            </a:r>
          </a:p>
        </p:txBody>
      </p:sp>
      <p:sp>
        <p:nvSpPr>
          <p:cNvPr id="8" name="Rectangle 7"/>
          <p:cNvSpPr/>
          <p:nvPr/>
        </p:nvSpPr>
        <p:spPr>
          <a:xfrm>
            <a:off x="2396033" y="3475893"/>
            <a:ext cx="470330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9" name="Straight Arrow Connector 8"/>
          <p:cNvCxnSpPr>
            <a:stCxn id="6" idx="3"/>
            <a:endCxn id="5" idx="1"/>
          </p:cNvCxnSpPr>
          <p:nvPr/>
        </p:nvCxnSpPr>
        <p:spPr>
          <a:xfrm>
            <a:off x="2866364" y="1178669"/>
            <a:ext cx="1425811" cy="1461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5" idx="2"/>
          </p:cNvCxnSpPr>
          <p:nvPr/>
        </p:nvCxnSpPr>
        <p:spPr>
          <a:xfrm flipV="1">
            <a:off x="2870932" y="1706586"/>
            <a:ext cx="1227548" cy="64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5" idx="3"/>
          </p:cNvCxnSpPr>
          <p:nvPr/>
        </p:nvCxnSpPr>
        <p:spPr>
          <a:xfrm flipV="1">
            <a:off x="2866364" y="2088402"/>
            <a:ext cx="1425811" cy="1607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16821" y="2246456"/>
            <a:ext cx="886241" cy="4390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13" name="Straight Arrow Connector 12"/>
          <p:cNvCxnSpPr>
            <a:stCxn id="15" idx="6"/>
            <a:endCxn id="12" idx="1"/>
          </p:cNvCxnSpPr>
          <p:nvPr/>
        </p:nvCxnSpPr>
        <p:spPr>
          <a:xfrm flipV="1">
            <a:off x="7976972" y="2465975"/>
            <a:ext cx="739849" cy="15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692777" y="1988920"/>
            <a:ext cx="1284194" cy="9850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f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098481" y="2615472"/>
            <a:ext cx="1322625" cy="107994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f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6" idx="3"/>
            <a:endCxn id="21" idx="1"/>
          </p:cNvCxnSpPr>
          <p:nvPr/>
        </p:nvCxnSpPr>
        <p:spPr>
          <a:xfrm>
            <a:off x="2866364" y="1178669"/>
            <a:ext cx="1425811" cy="1594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21" idx="2"/>
          </p:cNvCxnSpPr>
          <p:nvPr/>
        </p:nvCxnSpPr>
        <p:spPr>
          <a:xfrm>
            <a:off x="2870932" y="2352690"/>
            <a:ext cx="1227548" cy="802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3"/>
            <a:endCxn id="21" idx="3"/>
          </p:cNvCxnSpPr>
          <p:nvPr/>
        </p:nvCxnSpPr>
        <p:spPr>
          <a:xfrm flipV="1">
            <a:off x="2866364" y="3537258"/>
            <a:ext cx="1425811" cy="158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5" idx="1"/>
          </p:cNvCxnSpPr>
          <p:nvPr/>
        </p:nvCxnSpPr>
        <p:spPr>
          <a:xfrm>
            <a:off x="5421105" y="1706587"/>
            <a:ext cx="1459738" cy="4265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15" idx="3"/>
          </p:cNvCxnSpPr>
          <p:nvPr/>
        </p:nvCxnSpPr>
        <p:spPr>
          <a:xfrm flipV="1">
            <a:off x="5421105" y="2829676"/>
            <a:ext cx="1459738" cy="325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994127" y="4233619"/>
            <a:ext cx="14285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Input layer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01900" y="4233619"/>
            <a:ext cx="16352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Output layer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179885" y="4251975"/>
            <a:ext cx="17507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Hidden layers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702918" y="4912455"/>
            <a:ext cx="859654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Neurons feeding into other neurons... </a:t>
            </a:r>
          </a:p>
          <a:p>
            <a:pPr marL="342900" indent="-342900" algn="just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Our black box is quite complicated now; can approximate arbitrary functions given enough hidden neurons.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163C7-28C1-C84D-AB11-C1FCA9A6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923" y="168854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Training multi-layered neural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4447" y="1096410"/>
            <a:ext cx="73800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This sounds cool! But bow can we train this complex back box?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274" y="1718384"/>
            <a:ext cx="116548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Idea: We could use the usual gradient descent approach to train the weights between the last hidden layer and the output layer.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47315" y="2865301"/>
            <a:ext cx="1400195" cy="8302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layer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923226" y="2871180"/>
            <a:ext cx="1400195" cy="8302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88737" y="2871180"/>
            <a:ext cx="1400195" cy="8302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775059" y="2871180"/>
            <a:ext cx="1400195" cy="8302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layer</a:t>
            </a: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3347509" y="3280445"/>
            <a:ext cx="575716" cy="5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>
            <a:off x="5323420" y="3286323"/>
            <a:ext cx="4500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6343274" y="3280445"/>
            <a:ext cx="445463" cy="5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8188932" y="3286323"/>
            <a:ext cx="5861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0708" y="4182560"/>
            <a:ext cx="75479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Issue: what about the weights of the other hidden layers?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4016" y="4888484"/>
            <a:ext cx="90991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Solution: </a:t>
            </a:r>
            <a:r>
              <a:rPr lang="en-US" sz="2200" dirty="0" err="1"/>
              <a:t>backpropagation</a:t>
            </a:r>
            <a:r>
              <a:rPr lang="en-US" sz="2200" dirty="0"/>
              <a:t> of errors (</a:t>
            </a:r>
            <a:r>
              <a:rPr lang="en-US" sz="2200" dirty="0" err="1"/>
              <a:t>Rumelhart</a:t>
            </a:r>
            <a:r>
              <a:rPr lang="en-US" sz="2200" dirty="0"/>
              <a:t>, Hinton, and Williams, 1986)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92B9E-953D-AC4C-A0BC-9B86657D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Function approximation in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Idea: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Think about V(s) and Q(</a:t>
            </a:r>
            <a:r>
              <a:rPr lang="en-GB" sz="2400" dirty="0" err="1"/>
              <a:t>s,a</a:t>
            </a:r>
            <a:r>
              <a:rPr lang="en-GB" sz="2400" dirty="0"/>
              <a:t>) as functions on s and (</a:t>
            </a:r>
            <a:r>
              <a:rPr lang="en-GB" sz="2400" dirty="0" err="1"/>
              <a:t>s,a</a:t>
            </a:r>
            <a:r>
              <a:rPr lang="en-GB" sz="2400" dirty="0"/>
              <a:t>), respectively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Use some </a:t>
            </a:r>
            <a:r>
              <a:rPr lang="en-GB" sz="2400" b="1" dirty="0"/>
              <a:t>function approximation </a:t>
            </a:r>
            <a:r>
              <a:rPr lang="en-GB" sz="2400" dirty="0"/>
              <a:t>techniques to approximate these functions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r>
              <a:rPr lang="en-GB" sz="2400" dirty="0"/>
              <a:t>Advantages: 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Can approximate unseen states/state-action pairs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Concise representations</a:t>
            </a:r>
          </a:p>
          <a:p>
            <a:pPr marL="342900" indent="-342900">
              <a:buFont typeface="Arial" charset="0"/>
              <a:buChar char="•"/>
            </a:pPr>
            <a:endParaRPr lang="en-GB" sz="2400" dirty="0"/>
          </a:p>
          <a:p>
            <a:r>
              <a:rPr lang="en-GB" sz="2400" dirty="0"/>
              <a:t>Disadvantages: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Decreased accuracy</a:t>
            </a:r>
          </a:p>
          <a:p>
            <a:pPr marL="342900" indent="-342900">
              <a:buFont typeface="Arial" charset="0"/>
              <a:buChar char="•"/>
            </a:pPr>
            <a:r>
              <a:rPr lang="en-GB" sz="2400" dirty="0"/>
              <a:t>Need to learn the best representation (extra layer of complexity)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00" y="2556441"/>
            <a:ext cx="19177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652" y="3070008"/>
            <a:ext cx="2451100" cy="292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2FF38-37BC-1F47-AFD3-596F42D9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45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7614" y="939325"/>
            <a:ext cx="11504222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Main idea of deep neural networks: transform the input space into higher level abstractions with lower dimensions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7614" y="2542207"/>
            <a:ext cx="11146186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Multi-layer architecture (typically with many hidden layers) – hence the name deep 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29766" y="3319353"/>
            <a:ext cx="8239478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Each layer is responsible for a space transformation step</a:t>
            </a:r>
          </a:p>
        </p:txBody>
      </p:sp>
      <p:sp>
        <p:nvSpPr>
          <p:cNvPr id="9" name="Rectangle 8"/>
          <p:cNvSpPr/>
          <p:nvPr/>
        </p:nvSpPr>
        <p:spPr>
          <a:xfrm>
            <a:off x="207614" y="4070359"/>
            <a:ext cx="8239478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By doing so, the complexity of non-linearity is decreased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918" y="4845158"/>
            <a:ext cx="11272027" cy="972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US" sz="2200" dirty="0"/>
              <a:t>This is, however, is very expensive. Needs to rely on new computational solutions: GPUs, grid computing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Deep neural networks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7AD03-AB84-3E47-BA21-2E0D2175F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ology_1D-2D_trai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41" y="959150"/>
            <a:ext cx="4216850" cy="4118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6547" y="5492335"/>
            <a:ext cx="9443147" cy="53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Source: Chris </a:t>
            </a:r>
            <a:r>
              <a:rPr lang="en-US" sz="2200" dirty="0" err="1"/>
              <a:t>Olah’s</a:t>
            </a:r>
            <a:r>
              <a:rPr lang="en-US" sz="2200" dirty="0"/>
              <a:t> blog (</a:t>
            </a:r>
            <a:r>
              <a:rPr lang="en-US" dirty="0"/>
              <a:t>http://</a:t>
            </a:r>
            <a:r>
              <a:rPr lang="en-US" dirty="0" err="1"/>
              <a:t>colah.github.io</a:t>
            </a:r>
            <a:r>
              <a:rPr lang="en-US" dirty="0"/>
              <a:t>/posts/2014-03-NN-Manifolds-Topology/</a:t>
            </a:r>
            <a:r>
              <a:rPr lang="en-US" sz="2200" dirty="0"/>
              <a:t>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Deep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66D44-647A-6D4C-B595-1CAD3CA4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73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DNNs as universal </a:t>
            </a:r>
            <a:r>
              <a:rPr lang="en-US" sz="3600" dirty="0" err="1"/>
              <a:t>approximators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54968" y="857264"/>
            <a:ext cx="11504222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Goal: We want to approximate the decision boundary function with neural networks</a:t>
            </a:r>
          </a:p>
          <a:p>
            <a:pPr>
              <a:lnSpc>
                <a:spcPct val="130000"/>
              </a:lnSpc>
            </a:pPr>
            <a:r>
              <a:rPr lang="en-US" sz="2200" dirty="0" err="1"/>
              <a:t>Approximable</a:t>
            </a:r>
            <a:r>
              <a:rPr lang="en-US" sz="2200" dirty="0"/>
              <a:t> function: f is </a:t>
            </a:r>
            <a:r>
              <a:rPr lang="en-US" sz="2200" dirty="0" err="1"/>
              <a:t>approximable</a:t>
            </a:r>
            <a:r>
              <a:rPr lang="en-US" sz="2200" dirty="0"/>
              <a:t> by neural networks if                , there exist a neural network N such that: 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81" y="1457081"/>
            <a:ext cx="800100" cy="21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6" y="2223792"/>
            <a:ext cx="2895600" cy="292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F3277-9758-7F47-8EA2-1014BFE6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0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DNNs as universal </a:t>
            </a:r>
            <a:r>
              <a:rPr lang="en-US" sz="3600" dirty="0" err="1"/>
              <a:t>approximators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54967" y="857264"/>
            <a:ext cx="11849463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Goal: We want to approximate the decision boundary function with neural networks</a:t>
            </a:r>
          </a:p>
          <a:p>
            <a:pPr>
              <a:lnSpc>
                <a:spcPct val="130000"/>
              </a:lnSpc>
            </a:pPr>
            <a:r>
              <a:rPr lang="en-US" sz="2200" dirty="0" err="1"/>
              <a:t>Approximable</a:t>
            </a:r>
            <a:r>
              <a:rPr lang="en-US" sz="2200" dirty="0"/>
              <a:t> function: </a:t>
            </a:r>
            <a:r>
              <a:rPr lang="en-US" sz="2200" i="1" dirty="0"/>
              <a:t>f</a:t>
            </a:r>
            <a:r>
              <a:rPr lang="en-US" sz="2200" dirty="0"/>
              <a:t> is </a:t>
            </a:r>
            <a:r>
              <a:rPr lang="en-US" sz="2200" dirty="0" err="1"/>
              <a:t>approximable</a:t>
            </a:r>
            <a:r>
              <a:rPr lang="en-US" sz="2200" dirty="0"/>
              <a:t> by neural networks if                , there exist a neural network N such that: 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 </a:t>
            </a:r>
          </a:p>
          <a:p>
            <a:pPr>
              <a:lnSpc>
                <a:spcPct val="130000"/>
              </a:lnSpc>
            </a:pPr>
            <a:endParaRPr lang="en-US" sz="2200" dirty="0"/>
          </a:p>
          <a:p>
            <a:pPr>
              <a:lnSpc>
                <a:spcPct val="130000"/>
              </a:lnSpc>
            </a:pPr>
            <a:r>
              <a:rPr lang="en-US" sz="2200" dirty="0" err="1"/>
              <a:t>Cybenko</a:t>
            </a:r>
            <a:r>
              <a:rPr lang="en-US" sz="2200" dirty="0"/>
              <a:t> (1989): For any continuous function </a:t>
            </a:r>
            <a:r>
              <a:rPr lang="en-US" sz="2200" i="1" dirty="0"/>
              <a:t>f</a:t>
            </a:r>
            <a:r>
              <a:rPr lang="en-US" sz="2200" dirty="0"/>
              <a:t>, there exists a neural network N with sigmoid activation functions that can approximate </a:t>
            </a:r>
            <a:r>
              <a:rPr lang="en-US" sz="2200" i="1" dirty="0"/>
              <a:t>f </a:t>
            </a:r>
            <a:r>
              <a:rPr lang="en-US" sz="2200" dirty="0"/>
              <a:t>with     error (this result was for shallow networks).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81" y="1457081"/>
            <a:ext cx="800100" cy="21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6" y="2223792"/>
            <a:ext cx="2895600" cy="29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004" y="3681883"/>
            <a:ext cx="127000" cy="139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8EF1-C948-0A46-9465-3C13E4EA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DNNs as universal </a:t>
            </a:r>
            <a:r>
              <a:rPr lang="en-US" sz="3600" dirty="0" err="1"/>
              <a:t>approximators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54967" y="857264"/>
            <a:ext cx="1184946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Goal: We want to approximate the decision boundary function with neural networks</a:t>
            </a:r>
          </a:p>
          <a:p>
            <a:pPr>
              <a:lnSpc>
                <a:spcPct val="130000"/>
              </a:lnSpc>
            </a:pPr>
            <a:r>
              <a:rPr lang="en-US" sz="2200" dirty="0" err="1"/>
              <a:t>Approximable</a:t>
            </a:r>
            <a:r>
              <a:rPr lang="en-US" sz="2200" dirty="0"/>
              <a:t> function: </a:t>
            </a:r>
            <a:r>
              <a:rPr lang="en-US" sz="2200" i="1" dirty="0"/>
              <a:t>f</a:t>
            </a:r>
            <a:r>
              <a:rPr lang="en-US" sz="2200" dirty="0"/>
              <a:t> is </a:t>
            </a:r>
            <a:r>
              <a:rPr lang="en-US" sz="2200" dirty="0" err="1"/>
              <a:t>approximable</a:t>
            </a:r>
            <a:r>
              <a:rPr lang="en-US" sz="2200" dirty="0"/>
              <a:t> by neural networks if                , there exist a neural network N such that: 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 </a:t>
            </a:r>
          </a:p>
          <a:p>
            <a:pPr>
              <a:lnSpc>
                <a:spcPct val="130000"/>
              </a:lnSpc>
            </a:pPr>
            <a:endParaRPr lang="en-US" sz="2200" dirty="0"/>
          </a:p>
          <a:p>
            <a:pPr>
              <a:lnSpc>
                <a:spcPct val="130000"/>
              </a:lnSpc>
            </a:pPr>
            <a:r>
              <a:rPr lang="en-US" sz="2200" dirty="0" err="1"/>
              <a:t>Cybenko</a:t>
            </a:r>
            <a:r>
              <a:rPr lang="en-US" sz="2200" dirty="0"/>
              <a:t> (1989): For any continuous function </a:t>
            </a:r>
            <a:r>
              <a:rPr lang="en-US" sz="2200" i="1" dirty="0"/>
              <a:t>f</a:t>
            </a:r>
            <a:r>
              <a:rPr lang="en-US" sz="2200" dirty="0"/>
              <a:t>, there exists a neural network N with sigmoid activation functions that can approximate </a:t>
            </a:r>
            <a:r>
              <a:rPr lang="en-US" sz="2200" i="1" dirty="0"/>
              <a:t>f </a:t>
            </a:r>
            <a:r>
              <a:rPr lang="en-US" sz="2200" dirty="0"/>
              <a:t>with     error (this result was for shallow networks). </a:t>
            </a:r>
          </a:p>
          <a:p>
            <a:pPr>
              <a:lnSpc>
                <a:spcPct val="130000"/>
              </a:lnSpc>
            </a:pPr>
            <a:endParaRPr lang="en-US" sz="2200" i="1" dirty="0"/>
          </a:p>
          <a:p>
            <a:pPr>
              <a:lnSpc>
                <a:spcPct val="130000"/>
              </a:lnSpc>
            </a:pPr>
            <a:r>
              <a:rPr lang="en-US" sz="2200" dirty="0"/>
              <a:t>Deep networks: </a:t>
            </a:r>
            <a:r>
              <a:rPr lang="en-US" sz="2200" dirty="0" err="1"/>
              <a:t>Rolnick&amp;Tegmark</a:t>
            </a:r>
            <a:r>
              <a:rPr lang="en-US" sz="2200" dirty="0"/>
              <a:t> (2018) + </a:t>
            </a:r>
            <a:r>
              <a:rPr lang="en-US" sz="2200" dirty="0" err="1"/>
              <a:t>Kidger&amp;Lyons</a:t>
            </a:r>
            <a:r>
              <a:rPr lang="en-US" sz="2200" dirty="0"/>
              <a:t> (2020): deep neural nets with </a:t>
            </a:r>
            <a:r>
              <a:rPr lang="en-US" sz="2200" dirty="0" err="1"/>
              <a:t>ReLU</a:t>
            </a:r>
            <a:r>
              <a:rPr lang="en-US" sz="2200" dirty="0"/>
              <a:t> can use exponentially smaller number of neurons to achieve same </a:t>
            </a:r>
            <a:r>
              <a:rPr lang="en-US" sz="2200" dirty="0" err="1"/>
              <a:t>unversal</a:t>
            </a:r>
            <a:r>
              <a:rPr lang="en-US" sz="2200" dirty="0"/>
              <a:t> </a:t>
            </a:r>
            <a:r>
              <a:rPr lang="en-US" sz="2200" dirty="0" err="1"/>
              <a:t>approximability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81" y="1457081"/>
            <a:ext cx="800100" cy="21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6" y="2223792"/>
            <a:ext cx="2895600" cy="29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57" y="3681883"/>
            <a:ext cx="127000" cy="139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A6900-8947-4342-886A-A77D779E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2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DNNs as universal </a:t>
            </a:r>
            <a:r>
              <a:rPr lang="en-US" sz="3600" dirty="0" err="1"/>
              <a:t>approximators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54967" y="857264"/>
            <a:ext cx="11849463" cy="5813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Goal: We want to approximate the decision boundary function with neural networks</a:t>
            </a:r>
          </a:p>
          <a:p>
            <a:pPr>
              <a:lnSpc>
                <a:spcPct val="130000"/>
              </a:lnSpc>
            </a:pPr>
            <a:r>
              <a:rPr lang="en-US" sz="2200" dirty="0" err="1"/>
              <a:t>Approximable</a:t>
            </a:r>
            <a:r>
              <a:rPr lang="en-US" sz="2200" dirty="0"/>
              <a:t> function: </a:t>
            </a:r>
            <a:r>
              <a:rPr lang="en-US" sz="2200" i="1" dirty="0"/>
              <a:t>f</a:t>
            </a:r>
            <a:r>
              <a:rPr lang="en-US" sz="2200" dirty="0"/>
              <a:t> is </a:t>
            </a:r>
            <a:r>
              <a:rPr lang="en-US" sz="2200" dirty="0" err="1"/>
              <a:t>approximable</a:t>
            </a:r>
            <a:r>
              <a:rPr lang="en-US" sz="2200" dirty="0"/>
              <a:t> by neural networks if                , there exist a neural network N such that: 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 </a:t>
            </a:r>
          </a:p>
          <a:p>
            <a:pPr>
              <a:lnSpc>
                <a:spcPct val="130000"/>
              </a:lnSpc>
            </a:pPr>
            <a:endParaRPr lang="en-US" sz="2200" dirty="0"/>
          </a:p>
          <a:p>
            <a:pPr>
              <a:lnSpc>
                <a:spcPct val="130000"/>
              </a:lnSpc>
            </a:pPr>
            <a:r>
              <a:rPr lang="en-US" sz="2200" dirty="0" err="1"/>
              <a:t>Cybenko</a:t>
            </a:r>
            <a:r>
              <a:rPr lang="en-US" sz="2200" dirty="0"/>
              <a:t> (1989): For any continuous function </a:t>
            </a:r>
            <a:r>
              <a:rPr lang="en-US" sz="2200" i="1" dirty="0"/>
              <a:t>f</a:t>
            </a:r>
            <a:r>
              <a:rPr lang="en-US" sz="2200" dirty="0"/>
              <a:t>, there exists a neural network N with sigmoid activation functions that can approximate </a:t>
            </a:r>
            <a:r>
              <a:rPr lang="en-US" sz="2200" i="1" dirty="0"/>
              <a:t>f </a:t>
            </a:r>
            <a:r>
              <a:rPr lang="en-US" sz="2200" dirty="0"/>
              <a:t>with     error (this result was for shallow networks). </a:t>
            </a:r>
          </a:p>
          <a:p>
            <a:pPr>
              <a:lnSpc>
                <a:spcPct val="130000"/>
              </a:lnSpc>
            </a:pPr>
            <a:endParaRPr lang="en-US" sz="2200" i="1" dirty="0"/>
          </a:p>
          <a:p>
            <a:pPr>
              <a:lnSpc>
                <a:spcPct val="130000"/>
              </a:lnSpc>
            </a:pPr>
            <a:r>
              <a:rPr lang="en-US" sz="2200" dirty="0"/>
              <a:t>Deep networks: </a:t>
            </a:r>
            <a:r>
              <a:rPr lang="en-US" sz="2200" dirty="0" err="1"/>
              <a:t>Rolnick&amp;Tegmark</a:t>
            </a:r>
            <a:r>
              <a:rPr lang="en-US" sz="2200" dirty="0"/>
              <a:t> (2018) + </a:t>
            </a:r>
            <a:r>
              <a:rPr lang="en-US" sz="2200" dirty="0" err="1"/>
              <a:t>Kidger&amp;Lyons</a:t>
            </a:r>
            <a:r>
              <a:rPr lang="en-US" sz="2200" dirty="0"/>
              <a:t> (2020): deep neural nets with </a:t>
            </a:r>
            <a:r>
              <a:rPr lang="en-US" sz="2200" dirty="0" err="1"/>
              <a:t>ReLU</a:t>
            </a:r>
            <a:r>
              <a:rPr lang="en-US" sz="2200" dirty="0"/>
              <a:t> can use exponentially smaller number of neurons to achieve same universal </a:t>
            </a:r>
            <a:r>
              <a:rPr lang="en-US" sz="2200" dirty="0" err="1"/>
              <a:t>approximability</a:t>
            </a:r>
            <a:r>
              <a:rPr lang="en-US" sz="2200" dirty="0"/>
              <a:t>.</a:t>
            </a:r>
          </a:p>
          <a:p>
            <a:pPr>
              <a:lnSpc>
                <a:spcPct val="130000"/>
              </a:lnSpc>
            </a:pPr>
            <a:endParaRPr lang="en-US" sz="2200" dirty="0"/>
          </a:p>
          <a:p>
            <a:pPr>
              <a:lnSpc>
                <a:spcPct val="130000"/>
              </a:lnSpc>
            </a:pPr>
            <a:r>
              <a:rPr lang="en-US" sz="2200" dirty="0"/>
              <a:t>Width of the network: Johnson (2019): width &lt;= dimension of inputs -&gt; not universal </a:t>
            </a:r>
            <a:r>
              <a:rPr lang="en-US" sz="2200" dirty="0" err="1"/>
              <a:t>approximators</a:t>
            </a:r>
            <a:r>
              <a:rPr lang="en-US" sz="2200" dirty="0"/>
              <a:t> (doesn’t matter how deep the network is). </a:t>
            </a:r>
            <a:r>
              <a:rPr lang="en-US" sz="2200" dirty="0" err="1"/>
              <a:t>Hanin&amp;Sellke</a:t>
            </a:r>
            <a:r>
              <a:rPr lang="en-US" sz="2200" dirty="0"/>
              <a:t> (2018): width = #(</a:t>
            </a:r>
            <a:r>
              <a:rPr lang="en-US" sz="2200" dirty="0" err="1"/>
              <a:t>input_dim</a:t>
            </a:r>
            <a:r>
              <a:rPr lang="en-US" sz="2200" dirty="0"/>
              <a:t>) + 1 suffices.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281" y="1457081"/>
            <a:ext cx="800100" cy="215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6" y="2223792"/>
            <a:ext cx="2895600" cy="292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57" y="3705329"/>
            <a:ext cx="127000" cy="139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F8D8F-923D-E445-B427-689F23E5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70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2334820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3" name="Rectangle 2"/>
          <p:cNvSpPr/>
          <p:nvPr/>
        </p:nvSpPr>
        <p:spPr>
          <a:xfrm>
            <a:off x="855786" y="3543944"/>
            <a:ext cx="11007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</a:rPr>
              <a:t>Images taken from book of </a:t>
            </a:r>
            <a:r>
              <a:rPr lang="en-US" dirty="0" err="1">
                <a:latin typeface="Helvetica" charset="0"/>
              </a:rPr>
              <a:t>Aurélien</a:t>
            </a:r>
            <a:r>
              <a:rPr lang="en-US" dirty="0">
                <a:latin typeface="Helvetica" charset="0"/>
              </a:rPr>
              <a:t> </a:t>
            </a:r>
            <a:r>
              <a:rPr lang="en-US" dirty="0" err="1">
                <a:latin typeface="Helvetica" charset="0"/>
              </a:rPr>
              <a:t>Géron</a:t>
            </a:r>
            <a:r>
              <a:rPr lang="en-US" dirty="0">
                <a:latin typeface="Helvetica" charset="0"/>
              </a:rPr>
              <a:t>: Hands-On Machine Learning with </a:t>
            </a:r>
            <a:r>
              <a:rPr lang="en-US" dirty="0" err="1">
                <a:latin typeface="Helvetica" charset="0"/>
              </a:rPr>
              <a:t>Scikit</a:t>
            </a:r>
            <a:r>
              <a:rPr lang="en-US" dirty="0">
                <a:latin typeface="Helvetica" charset="0"/>
              </a:rPr>
              <a:t>-Learn &amp; </a:t>
            </a:r>
            <a:r>
              <a:rPr lang="en-US" dirty="0" err="1">
                <a:latin typeface="Helvetica" charset="0"/>
              </a:rPr>
              <a:t>TensorFlow</a:t>
            </a:r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8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67494" y="-14482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Neural nets in computer vision: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912" y="998179"/>
            <a:ext cx="1152918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One of the core domains of CS and AI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Identify (classify) visual objects 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NNs are the state-of-the-art solution techniques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Natural representation of human vision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Intuitive model for convolutional networks (CNNs)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3173975"/>
            <a:ext cx="8862646" cy="31823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9DCE09-F03C-984E-8363-7E3B4FFD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85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2443" y="-17132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Ideally (before discussing CNNs):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2860" y="971675"/>
            <a:ext cx="11454027" cy="405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DNN with fully connected layers (each node is connected to every single node in the next layer):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Can learn (almost) any data model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E.g., if we don’t need a connection -&gt; set its weight close to 0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So it should be able to classify the visual object 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US" sz="2200" dirty="0"/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Issues: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Too many parameters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US" sz="2200" dirty="0"/>
              <a:t>E.g., 100x100 picture (in pixels) </a:t>
            </a:r>
            <a:r>
              <a:rPr lang="mr-IN" sz="2200" dirty="0"/>
              <a:t>–</a:t>
            </a:r>
            <a:r>
              <a:rPr lang="en-US" sz="2200" dirty="0"/>
              <a:t> 1</a:t>
            </a:r>
            <a:r>
              <a:rPr lang="en-US" sz="2200" baseline="30000" dirty="0"/>
              <a:t>st</a:t>
            </a:r>
            <a:r>
              <a:rPr lang="en-US" sz="2200" dirty="0"/>
              <a:t> hidden layer with 1000 neurons -&gt; 10 million connections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A8DDE-566E-BA47-B7DA-B9EBAAF3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0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7818" y="-183851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Main idea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8236" y="757268"/>
            <a:ext cx="11448652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Convolutional layer: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Neurons in the first convolutional layer are not connected to every single pixel in the input image, but only to pixels in their receptive fields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03" y="2937910"/>
            <a:ext cx="5375151" cy="34184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5D8572-3714-F745-9A14-4B2C0E5D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Function approximation in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16842" y="5899336"/>
            <a:ext cx="113448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/>
              <a:t>Taken from David Silver’s slides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02" y="726564"/>
            <a:ext cx="9379515" cy="50951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9DA47-709A-3441-B8E8-A2AC65CB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04865" y="-221429"/>
            <a:ext cx="117952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Convolutional neural nets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5282" y="719691"/>
            <a:ext cx="11604339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Convolutional layer: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Motivated by nature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neurons in the first convolutional layer are not connected to every single pixel in the input image, but only to pixels in their receptive fields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Next convolutional layer: each neuron is connected only to neurons within a small rectangle of first layer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Etc.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GB" sz="2200" dirty="0"/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Main benefits: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Can learn a lower level non-linear representation of data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Differentiable -&gt; can use SGD to train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2A2EA-3AFB-D141-9DE2-127B6C4F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41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17390" y="-158799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Zero padding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41" y="1026071"/>
            <a:ext cx="8433551" cy="5512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DFE1D-8BBE-6441-B7AC-583676FB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14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6638" y="-183851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Reducing size of convolutional layer: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52" y="2069639"/>
            <a:ext cx="6937994" cy="4651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056" y="757269"/>
            <a:ext cx="1157246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Stride: size of jump between neighbouring rectangles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Using large strides will significantly reduce the layer’s size, but the cost is information loss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E3AD9-A61E-D148-B3B0-DEA0815FC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1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142442" y="-271533"/>
            <a:ext cx="116170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Filters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2587"/>
            <a:ext cx="4508765" cy="3023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60" y="669587"/>
            <a:ext cx="11428976" cy="317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Weight of edges that connect the rectangle with the </a:t>
            </a:r>
            <a:r>
              <a:rPr lang="en-GB" sz="2200"/>
              <a:t>neuron together form </a:t>
            </a:r>
            <a:r>
              <a:rPr lang="en-GB" sz="2200" dirty="0"/>
              <a:t>a matrix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Matrix = filter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en-GB" sz="2200" dirty="0"/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en-GB" sz="2200" dirty="0"/>
              <a:t>E.g.:</a:t>
            </a:r>
          </a:p>
          <a:p>
            <a:pPr>
              <a:lnSpc>
                <a:spcPct val="130000"/>
              </a:lnSpc>
            </a:pPr>
            <a:r>
              <a:rPr lang="en-GB" sz="2200" dirty="0"/>
              <a:t>		= only consider the central line</a:t>
            </a:r>
          </a:p>
          <a:p>
            <a:pPr>
              <a:lnSpc>
                <a:spcPct val="130000"/>
              </a:lnSpc>
            </a:pPr>
            <a:r>
              <a:rPr lang="en-GB" sz="2200" dirty="0"/>
              <a:t>	                  and ignore the rest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70723"/>
            <a:ext cx="762000" cy="101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73C1B-CFDC-D54B-AA90-AB47AF48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035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Pooling 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Goal: to reduce input image size (to reduce computational load, memory,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Additional consequence: location invariance 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the CNN can tolerate a small image shift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Pooling layer: similar to convolutional layer </a:t>
            </a:r>
            <a:r>
              <a:rPr lang="mr-IN" sz="24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each neuron is connected to a rectangle of input 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Rectangle size, stride, padding,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etc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 are the same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But there are NO WEIGHTS!!!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Aggregation: max or mean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Max pooling: aggregation = max (other inputs are dropped)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Average pooling: aggregation = mean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5BAB45-286B-E04A-866A-5681B0882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73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-184150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Max pooling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416050"/>
            <a:ext cx="8864600" cy="4025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61798-E6B6-6446-AC70-B583173C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61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9" y="0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/>
              <a:t>CNN architectures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1731818" y="959150"/>
            <a:ext cx="87343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latin typeface="Time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40" y="959149"/>
            <a:ext cx="8813800" cy="229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A1FF8-9360-544F-A59A-6937569E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511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54968" y="-166772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Universal </a:t>
            </a:r>
            <a:r>
              <a:rPr lang="en-US" sz="3600" dirty="0" err="1"/>
              <a:t>approximability</a:t>
            </a:r>
            <a:r>
              <a:rPr lang="en-US" sz="3600" dirty="0"/>
              <a:t> of CNNs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54967" y="857264"/>
            <a:ext cx="11849463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 </a:t>
            </a:r>
            <a:r>
              <a:rPr lang="en-US" sz="2200" dirty="0" err="1"/>
              <a:t>Yarotsky</a:t>
            </a:r>
            <a:r>
              <a:rPr lang="en-US" sz="2200" dirty="0"/>
              <a:t> (2018) + Zhou (2018): CNNs with arbitrary depth are universal </a:t>
            </a:r>
            <a:r>
              <a:rPr lang="en-US" sz="2200" dirty="0" err="1"/>
              <a:t>approximators</a:t>
            </a:r>
            <a:endParaRPr lang="en-US" sz="2200" dirty="0"/>
          </a:p>
          <a:p>
            <a:pPr>
              <a:lnSpc>
                <a:spcPct val="130000"/>
              </a:lnSpc>
            </a:pPr>
            <a:endParaRPr lang="en-US" sz="2200" dirty="0"/>
          </a:p>
          <a:p>
            <a:pPr>
              <a:lnSpc>
                <a:spcPct val="130000"/>
              </a:lnSpc>
            </a:pPr>
            <a:r>
              <a:rPr lang="en-US" sz="2200" dirty="0"/>
              <a:t>Open problems: Minimum depth? Minimum width?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5AEDB-928A-7D4B-927C-8D55A329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91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4577"/>
            <a:ext cx="9144000" cy="2334820"/>
          </a:xfrm>
        </p:spPr>
        <p:txBody>
          <a:bodyPr>
            <a:normAutofit/>
          </a:bodyPr>
          <a:lstStyle/>
          <a:p>
            <a:r>
              <a:rPr lang="en-US" dirty="0"/>
              <a:t>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60777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Deep reinforcement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Use DNNs to represent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Value, Q function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Policy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Model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err="1"/>
              <a:t>Optimise</a:t>
            </a:r>
            <a:r>
              <a:rPr lang="en-US" sz="2400" dirty="0"/>
              <a:t> loss function by stochastic gradient descent (SGD)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Notable example: DQN (deep Q-network)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77D1F-B64D-6B4E-ACC5-B89375AE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11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Function approximation in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function </a:t>
            </a:r>
            <a:r>
              <a:rPr lang="en-US" sz="2400" dirty="0" err="1"/>
              <a:t>approximators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/>
              <a:t>Linear combination </a:t>
            </a:r>
            <a:r>
              <a:rPr lang="en-US" sz="2400" dirty="0"/>
              <a:t>of features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Neural network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Decision tree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Nearest </a:t>
            </a:r>
            <a:r>
              <a:rPr lang="en-US" sz="2400" dirty="0" err="1"/>
              <a:t>neighbour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Fourier / wavelet bases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4EB0D-E519-EC43-9290-68D99F32B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60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Architecture of DQNs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DQNs for Atari games: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End-to-end learning of values Q(s, a) from pixels 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Input: state s is stack of raw pixels from last 4 frames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Output: Q(s, a) for 18 joystick/button positions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Reward: change in score for that step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Network architecture and </a:t>
            </a:r>
            <a:r>
              <a:rPr lang="en-US" sz="2400" dirty="0" err="1"/>
              <a:t>hyperparameters</a:t>
            </a:r>
            <a:r>
              <a:rPr lang="en-US" sz="2400" dirty="0"/>
              <a:t> fixed across all games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81888"/>
            <a:ext cx="7258096" cy="28057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9848" y="6062386"/>
            <a:ext cx="343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Emma </a:t>
            </a:r>
            <a:r>
              <a:rPr lang="en-US" dirty="0" err="1"/>
              <a:t>Brunskill’s</a:t>
            </a:r>
            <a:r>
              <a:rPr lang="en-US" dirty="0"/>
              <a:t>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4DF8A-101E-C740-A7D8-4740298F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1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73" y="593729"/>
            <a:ext cx="9905972" cy="607793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Architecture of DQNs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269848" y="6062386"/>
            <a:ext cx="343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Emma </a:t>
            </a:r>
            <a:r>
              <a:rPr lang="en-US" dirty="0" err="1"/>
              <a:t>Brunskill’s</a:t>
            </a:r>
            <a:r>
              <a:rPr lang="en-US" dirty="0"/>
              <a:t>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03259-5354-724C-94C7-423A743D5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2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Advantages of DQNs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Q-learning: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Converges to the optimal Q(s, a) using table lookup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But Q-learning with value function approximation can diverge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F6AEB4-F129-E240-AA8F-9D941CF4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9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Advantages of DQNs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Q-learning: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Converges to the optimal Q(s, a) using table lookup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But Q-learning with value function approximation can diverge</a:t>
            </a:r>
          </a:p>
          <a:p>
            <a:endParaRPr lang="en-US" sz="2400" dirty="0"/>
          </a:p>
          <a:p>
            <a:r>
              <a:rPr lang="en-US" sz="2400" dirty="0"/>
              <a:t>Two of the issues causing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Correlations between samples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Non-stationary targets</a:t>
            </a:r>
          </a:p>
          <a:p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16291-68EB-B741-BDCC-17ABCE67A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99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Advantages of DQNs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Q-learning: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Converges to the optimal Q(s, a) using table lookup representation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But Q-learning with value function approximation can diverge</a:t>
            </a:r>
          </a:p>
          <a:p>
            <a:endParaRPr lang="en-US" sz="2400" dirty="0"/>
          </a:p>
          <a:p>
            <a:r>
              <a:rPr lang="en-US" sz="2400" dirty="0"/>
              <a:t>Two of the issues causing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Correlations between samples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Non-stationary targets</a:t>
            </a:r>
          </a:p>
          <a:p>
            <a:endParaRPr lang="en-US" sz="2400" dirty="0"/>
          </a:p>
          <a:p>
            <a:r>
              <a:rPr lang="en-US" sz="2400" dirty="0"/>
              <a:t>Deep Q-learning (DQN) addresses both of these challenges by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Experience replay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Fixed Q-targets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31A35-F0D3-B747-878D-F12EA067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9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Experience replay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Issue: correlation between consecutive samples (i.e., current state-action pair affects the success of next state-action)</a:t>
            </a:r>
          </a:p>
          <a:p>
            <a:endParaRPr lang="en-US" sz="2400" dirty="0"/>
          </a:p>
          <a:p>
            <a:r>
              <a:rPr lang="en-US" sz="2400" dirty="0"/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 previous experience tuples                             in a table (</a:t>
            </a:r>
            <a:r>
              <a:rPr lang="en-US" sz="2400" b="1" dirty="0"/>
              <a:t>replay buffer</a:t>
            </a:r>
            <a:r>
              <a:rPr lang="en-US" sz="2400" dirty="0"/>
              <a:t>) </a:t>
            </a:r>
            <a:r>
              <a:rPr lang="en-US" sz="2400" b="1" i="1" dirty="0"/>
              <a:t>D</a:t>
            </a:r>
            <a:r>
              <a:rPr lang="en-US" sz="2400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Sample a tuple                              // similar to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60" y="1979894"/>
            <a:ext cx="23368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3" y="2479572"/>
            <a:ext cx="1739900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7" y="2832967"/>
            <a:ext cx="1778000" cy="304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DCE3D-E57D-AC49-9C1C-3C4E71837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18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Experience replay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Issue: correlation between consecutive samples (i.e., current state-action pair affects the success of next state-action)</a:t>
            </a:r>
          </a:p>
          <a:p>
            <a:endParaRPr lang="en-US" sz="2400" dirty="0"/>
          </a:p>
          <a:p>
            <a:r>
              <a:rPr lang="en-US" sz="2400" dirty="0"/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 previous experience tuples                             in a table (</a:t>
            </a:r>
            <a:r>
              <a:rPr lang="en-US" sz="2400" b="1" dirty="0"/>
              <a:t>replay buffer</a:t>
            </a:r>
            <a:r>
              <a:rPr lang="en-US" sz="2400" dirty="0"/>
              <a:t>) </a:t>
            </a:r>
            <a:r>
              <a:rPr lang="en-US" sz="2400" b="1" i="1" dirty="0"/>
              <a:t>D</a:t>
            </a:r>
            <a:r>
              <a:rPr lang="en-US" sz="2400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Sample a tuple                              // similar to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Compute the target value for the sampled </a:t>
            </a:r>
            <a:r>
              <a:rPr lang="en-US" sz="2400" i="1" dirty="0"/>
              <a:t>s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SGD to update the network weights </a:t>
            </a:r>
            <a:r>
              <a:rPr lang="en-US" sz="2400" b="1" dirty="0"/>
              <a:t>w</a:t>
            </a:r>
            <a:r>
              <a:rPr lang="en-US" sz="2400" dirty="0"/>
              <a:t>:  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60" y="1979894"/>
            <a:ext cx="23368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3" y="2479572"/>
            <a:ext cx="1739900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7" y="2832967"/>
            <a:ext cx="17780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88" y="3732494"/>
            <a:ext cx="2489200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23" y="4896873"/>
            <a:ext cx="67056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6CA49-E894-1145-B172-28BBE569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08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Experience replay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Issue: correlation between consecutive samples (i.e., current state-action pair affects the success of next state-action)</a:t>
            </a:r>
          </a:p>
          <a:p>
            <a:endParaRPr lang="en-US" sz="2400" dirty="0"/>
          </a:p>
          <a:p>
            <a:r>
              <a:rPr lang="en-US" sz="2400" dirty="0"/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Store previous experience tuples                             in a table (</a:t>
            </a:r>
            <a:r>
              <a:rPr lang="en-US" sz="2400" b="1" dirty="0"/>
              <a:t>replay buffer</a:t>
            </a:r>
            <a:r>
              <a:rPr lang="en-US" sz="2400" dirty="0"/>
              <a:t>) </a:t>
            </a:r>
            <a:r>
              <a:rPr lang="en-US" sz="2400" b="1" i="1" dirty="0"/>
              <a:t>D</a:t>
            </a:r>
            <a:r>
              <a:rPr lang="en-US" sz="2400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Sample a tuple                              // similar to bootstrapping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Compute the target value for the sampled </a:t>
            </a:r>
            <a:r>
              <a:rPr lang="en-US" sz="2400" i="1" dirty="0"/>
              <a:t>s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SGD to update the network weights </a:t>
            </a:r>
            <a:r>
              <a:rPr lang="en-US" sz="2400" b="1" dirty="0"/>
              <a:t>w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New issue: </a:t>
            </a:r>
            <a:r>
              <a:rPr lang="en-US" sz="2400" b="1" dirty="0"/>
              <a:t>w </a:t>
            </a:r>
            <a:r>
              <a:rPr lang="en-US" sz="2400" dirty="0"/>
              <a:t>gets updated on the next round, changing the target value -&gt; not converge to the Q function</a:t>
            </a:r>
          </a:p>
          <a:p>
            <a:r>
              <a:rPr lang="en-US" sz="2400" dirty="0"/>
              <a:t>  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660" y="1979894"/>
            <a:ext cx="23368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113" y="2479572"/>
            <a:ext cx="1739900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7" y="2832967"/>
            <a:ext cx="17780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788" y="3732494"/>
            <a:ext cx="2489200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23" y="4896873"/>
            <a:ext cx="67056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2FEDC-BCE7-754E-86A5-A579F242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36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Fixed Q-target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Issue: In experience replay, </a:t>
            </a:r>
            <a:r>
              <a:rPr lang="en-US" sz="2400" b="1" dirty="0"/>
              <a:t>w </a:t>
            </a:r>
            <a:r>
              <a:rPr lang="en-US" sz="2400" dirty="0"/>
              <a:t>gets updated on the next round, changing the target value -&gt; not converge to the Q function</a:t>
            </a:r>
          </a:p>
          <a:p>
            <a:endParaRPr lang="en-US" sz="2400" dirty="0"/>
          </a:p>
          <a:p>
            <a:r>
              <a:rPr lang="en-US" sz="2400" dirty="0"/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Fix the weight </a:t>
            </a:r>
            <a:r>
              <a:rPr lang="en-US" sz="2400" b="1" dirty="0"/>
              <a:t>w </a:t>
            </a:r>
            <a:r>
              <a:rPr lang="en-US" sz="2400" dirty="0"/>
              <a:t>in target calculation for multiple updates -&gt; improve stability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       : fixed weight used to calculate multiple target values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4" y="2876637"/>
            <a:ext cx="393700" cy="177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B90C-A1AE-3E4A-84CC-708EA6AA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50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867513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Fixed Q-target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Issue: In experience replay, </a:t>
            </a:r>
            <a:r>
              <a:rPr lang="en-US" sz="2400" b="1" dirty="0"/>
              <a:t>w </a:t>
            </a:r>
            <a:r>
              <a:rPr lang="en-US" sz="2400" dirty="0"/>
              <a:t>gets updated on the next round, changing the target value -&gt; not converge to the Q function</a:t>
            </a:r>
          </a:p>
          <a:p>
            <a:endParaRPr lang="en-US" sz="2400" dirty="0"/>
          </a:p>
          <a:p>
            <a:r>
              <a:rPr lang="en-US" sz="2400" dirty="0"/>
              <a:t>Solution: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Fix the weight </a:t>
            </a:r>
            <a:r>
              <a:rPr lang="en-US" sz="2400" b="1" dirty="0"/>
              <a:t>w </a:t>
            </a:r>
            <a:r>
              <a:rPr lang="en-US" sz="2400" dirty="0"/>
              <a:t>in target calculation for multiple updates -&gt; improve stability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       : fixed weight used to calculate multiple target values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Compute the target value for the sampled </a:t>
            </a:r>
            <a:r>
              <a:rPr lang="en-US" sz="2400" i="1" dirty="0"/>
              <a:t>s </a:t>
            </a:r>
            <a:r>
              <a:rPr lang="en-US" sz="2400" dirty="0"/>
              <a:t>(now with fixed target weights):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Use SGD to update the network weights </a:t>
            </a:r>
            <a:r>
              <a:rPr lang="en-US" sz="2400" b="1" dirty="0"/>
              <a:t>w</a:t>
            </a:r>
            <a:r>
              <a:rPr lang="en-US" sz="2400" dirty="0"/>
              <a:t> (with a fixed target):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4" y="2876637"/>
            <a:ext cx="393700" cy="17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071220"/>
            <a:ext cx="26797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586" y="5291089"/>
            <a:ext cx="6896100" cy="419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CC2AD-9397-B14C-A446-7C7CFBE33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3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Function approximation in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function </a:t>
            </a:r>
            <a:r>
              <a:rPr lang="en-US" sz="2400" dirty="0" err="1"/>
              <a:t>approximators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Linear combinations of features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Neural network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Decision tree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Nearest </a:t>
            </a:r>
            <a:r>
              <a:rPr lang="en-US" sz="2400" dirty="0" err="1"/>
              <a:t>neighbour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Fourier / wavelet bases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3D1D5-902D-C54D-B6E9-5C45252F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80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112614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DQN vs. other function approximation methods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28" y="752518"/>
            <a:ext cx="10591800" cy="39751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07218" y="4727618"/>
            <a:ext cx="3437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Emma </a:t>
            </a:r>
            <a:r>
              <a:rPr lang="en-US" dirty="0" err="1"/>
              <a:t>Brunskill’s</a:t>
            </a:r>
            <a:r>
              <a:rPr lang="en-US" dirty="0"/>
              <a:t>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182CD-9611-974B-8916-FC5E4D35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5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92338" y="-233955"/>
            <a:ext cx="112614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More advanced deep RL (not covered in this course)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116" y="909045"/>
            <a:ext cx="118213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Double DQN (Deep Reinforcement Learning with Double Q-Learning, Van Hasselt et al, AAAI 2016)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Prioritized Replay (Prioritized Experience Replay, </a:t>
            </a:r>
            <a:r>
              <a:rPr lang="en-US" sz="2400" dirty="0" err="1"/>
              <a:t>Schaul</a:t>
            </a:r>
            <a:r>
              <a:rPr lang="en-US" sz="2400" dirty="0"/>
              <a:t> et al, ICLR 2016)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Dueling DQN (best paper ICML 2016) (Dueling Network Architectures for Deep Reinforcement Learning, Wang et al, ICML 2016)</a:t>
            </a:r>
          </a:p>
          <a:p>
            <a:endParaRPr lang="en-US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0950F3-7749-1947-94D1-42FF688E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6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5" y="-27697"/>
            <a:ext cx="8675136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Function approximation in RL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Types of function </a:t>
            </a:r>
            <a:r>
              <a:rPr lang="en-US" sz="2400" dirty="0" err="1"/>
              <a:t>approximators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Linear combinations of features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Neural network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Decision tree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Nearest </a:t>
            </a:r>
            <a:r>
              <a:rPr lang="en-US" sz="2400" dirty="0" err="1"/>
              <a:t>neighbour</a:t>
            </a: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Fourier / wavelet bases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5794531" y="2371524"/>
            <a:ext cx="6224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These are </a:t>
            </a:r>
            <a:r>
              <a:rPr lang="en-US" sz="2400" dirty="0">
                <a:solidFill>
                  <a:srgbClr val="FF2600"/>
                </a:solidFill>
                <a:latin typeface="Calibri" charset="0"/>
                <a:ea typeface="Calibri" charset="0"/>
                <a:cs typeface="Calibri" charset="0"/>
              </a:rPr>
              <a:t>differentiable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function 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approximators</a:t>
            </a:r>
            <a:endParaRPr lang="en-US" sz="24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260931" y="1954060"/>
            <a:ext cx="533599" cy="132775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FC25B4-CF7F-2146-8FD5-88CF4AE8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1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908" y="543803"/>
            <a:ext cx="3987800" cy="5511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2084" y="-27697"/>
            <a:ext cx="11344893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 bit </a:t>
            </a:r>
            <a:r>
              <a:rPr lang="en-US" sz="3600"/>
              <a:t>of continuous </a:t>
            </a:r>
            <a:r>
              <a:rPr lang="en-US" sz="3600" dirty="0" err="1"/>
              <a:t>optimisation</a:t>
            </a:r>
            <a:r>
              <a:rPr lang="en-US" sz="3600" dirty="0"/>
              <a:t> (gradient descent)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2085" y="1115303"/>
            <a:ext cx="1134489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J(</a:t>
            </a:r>
            <a:r>
              <a:rPr lang="en-US" sz="2400" b="1" i="1" dirty="0"/>
              <a:t>w</a:t>
            </a:r>
            <a:r>
              <a:rPr lang="en-US" sz="2400" i="1" dirty="0"/>
              <a:t>)</a:t>
            </a:r>
            <a:r>
              <a:rPr lang="en-US" sz="2400" dirty="0"/>
              <a:t>: a differentiable function of parameter vector </a:t>
            </a:r>
            <a:r>
              <a:rPr lang="en-US" sz="2400" b="1" i="1" dirty="0"/>
              <a:t>w</a:t>
            </a:r>
          </a:p>
          <a:p>
            <a:r>
              <a:rPr lang="en-US" sz="2400" b="1" dirty="0"/>
              <a:t>Goal: </a:t>
            </a:r>
            <a:r>
              <a:rPr lang="en-US" sz="2400" dirty="0"/>
              <a:t>find local (global) minimum of </a:t>
            </a:r>
            <a:r>
              <a:rPr lang="en-US" sz="2400" i="1" dirty="0"/>
              <a:t>J(</a:t>
            </a:r>
            <a:r>
              <a:rPr lang="en-US" sz="2400" b="1" i="1" dirty="0"/>
              <a:t>w</a:t>
            </a:r>
            <a:r>
              <a:rPr lang="en-US" sz="2400" i="1" dirty="0"/>
              <a:t>)</a:t>
            </a: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Gradient of </a:t>
            </a:r>
            <a:r>
              <a:rPr lang="en-US" sz="2400" i="1" dirty="0"/>
              <a:t>J(</a:t>
            </a:r>
            <a:r>
              <a:rPr lang="en-US" sz="2400" b="1" i="1" dirty="0"/>
              <a:t>w</a:t>
            </a:r>
            <a:r>
              <a:rPr lang="en-US" sz="2400" i="1" dirty="0"/>
              <a:t>)</a:t>
            </a:r>
            <a:r>
              <a:rPr lang="en-US" sz="2400" dirty="0"/>
              <a:t>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Adjust </a:t>
            </a:r>
            <a:r>
              <a:rPr lang="en-US" sz="2400" b="1" dirty="0"/>
              <a:t>w </a:t>
            </a:r>
            <a:r>
              <a:rPr lang="en-US" sz="2400" dirty="0"/>
              <a:t>in the direction of the negative gradient 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940" y="2173483"/>
            <a:ext cx="2540000" cy="134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440" y="4774680"/>
            <a:ext cx="24765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53400" y="5987018"/>
            <a:ext cx="3859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Taken from David Silver’s slides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E9C636-F77F-CA44-9124-646F1150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4FEA0-0070-F241-9CDC-EAC108C4E9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8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10286</TotalTime>
  <Words>3124</Words>
  <Application>Microsoft Macintosh PowerPoint</Application>
  <PresentationFormat>Widescreen</PresentationFormat>
  <Paragraphs>627</Paragraphs>
  <Slides>71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Arial</vt:lpstr>
      <vt:lpstr>Calibri</vt:lpstr>
      <vt:lpstr>Calibri Light</vt:lpstr>
      <vt:lpstr>Helvetica</vt:lpstr>
      <vt:lpstr>Times</vt:lpstr>
      <vt:lpstr>Office Theme</vt:lpstr>
      <vt:lpstr>Introduction to Reinforcement Learning  A mini course @ HCMUS, Vietnam  Lectures 4-6</vt:lpstr>
      <vt:lpstr>Function approximation</vt:lpstr>
      <vt:lpstr>From tabular to large-scale RL</vt:lpstr>
      <vt:lpstr>Function approximation in RL</vt:lpstr>
      <vt:lpstr>Function approximation in RL</vt:lpstr>
      <vt:lpstr>Function approximation in RL</vt:lpstr>
      <vt:lpstr>Function approximation in RL</vt:lpstr>
      <vt:lpstr>Function approximation in RL</vt:lpstr>
      <vt:lpstr>A bit of continuous optimisation (gradient descent)</vt:lpstr>
      <vt:lpstr>Value function approximation with SGD</vt:lpstr>
      <vt:lpstr>Value function approximation with SGD</vt:lpstr>
      <vt:lpstr>Value function approximation with SGD</vt:lpstr>
      <vt:lpstr>Linear state value function approximation</vt:lpstr>
      <vt:lpstr>Linear state value function approximation</vt:lpstr>
      <vt:lpstr>Linear state value function approximation</vt:lpstr>
      <vt:lpstr>Linear state value function approximation</vt:lpstr>
      <vt:lpstr>Linear state value function approximation</vt:lpstr>
      <vt:lpstr>Linear state value function approximation</vt:lpstr>
      <vt:lpstr>State-action value function approximation</vt:lpstr>
      <vt:lpstr>State-action value function approximation</vt:lpstr>
      <vt:lpstr>State-action value function approximation</vt:lpstr>
      <vt:lpstr>Linear state-action value function approximation</vt:lpstr>
      <vt:lpstr>Linear state-action value function approximation</vt:lpstr>
      <vt:lpstr>Linear state-action value function approximation</vt:lpstr>
      <vt:lpstr>Linear state-action value function approximation</vt:lpstr>
      <vt:lpstr>Linear state-action value function approximation</vt:lpstr>
      <vt:lpstr>Non-linear value function approximation</vt:lpstr>
      <vt:lpstr>Non-linear value function approximation</vt:lpstr>
      <vt:lpstr>Non-linear value function approximation</vt:lpstr>
      <vt:lpstr>Deep Neural Nets</vt:lpstr>
      <vt:lpstr>Biological Neurons</vt:lpstr>
      <vt:lpstr>Inspiration from the brain</vt:lpstr>
      <vt:lpstr>w1</vt:lpstr>
      <vt:lpstr>w1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neural 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Tran-Thanh, Long</dc:creator>
  <cp:lastModifiedBy>Tran-Thanh, Long</cp:lastModifiedBy>
  <cp:revision>1045</cp:revision>
  <cp:lastPrinted>2020-10-28T23:15:06Z</cp:lastPrinted>
  <dcterms:created xsi:type="dcterms:W3CDTF">2020-10-26T09:24:34Z</dcterms:created>
  <dcterms:modified xsi:type="dcterms:W3CDTF">2025-04-11T18:38:24Z</dcterms:modified>
</cp:coreProperties>
</file>